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603" r:id="rId5"/>
    <p:sldId id="584" r:id="rId6"/>
    <p:sldId id="936" r:id="rId7"/>
    <p:sldId id="872" r:id="rId8"/>
    <p:sldId id="921" r:id="rId9"/>
    <p:sldId id="924" r:id="rId10"/>
    <p:sldId id="927" r:id="rId11"/>
    <p:sldId id="937" r:id="rId12"/>
    <p:sldId id="923" r:id="rId13"/>
    <p:sldId id="928" r:id="rId14"/>
    <p:sldId id="930" r:id="rId15"/>
    <p:sldId id="931" r:id="rId16"/>
    <p:sldId id="925" r:id="rId17"/>
    <p:sldId id="929" r:id="rId18"/>
    <p:sldId id="932" r:id="rId19"/>
    <p:sldId id="933" r:id="rId20"/>
    <p:sldId id="926" r:id="rId21"/>
    <p:sldId id="934" r:id="rId22"/>
    <p:sldId id="690" r:id="rId23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Lato Black" panose="020B060402020202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3E1"/>
    <a:srgbClr val="8D8B8C"/>
    <a:srgbClr val="5F6871"/>
    <a:srgbClr val="3F4449"/>
    <a:srgbClr val="404A49"/>
    <a:srgbClr val="383D41"/>
    <a:srgbClr val="677079"/>
    <a:srgbClr val="3E424D"/>
    <a:srgbClr val="5E6871"/>
    <a:srgbClr val="DE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47"/>
    <p:restoredTop sz="94754"/>
  </p:normalViewPr>
  <p:slideViewPr>
    <p:cSldViewPr snapToGrid="0">
      <p:cViewPr>
        <p:scale>
          <a:sx n="100" d="100"/>
          <a:sy n="100" d="100"/>
        </p:scale>
        <p:origin x="365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1BD6-766B-4D19-B75E-7E6A037A6BFB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302AA-81B1-4225-BC36-6DD3E8E987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44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D3C34-4FAE-4634-9621-7C1A1531823B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D1758-ED3D-4611-B861-63A1DF0322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5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9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5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1758-ED3D-4611-B861-63A1DF0322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5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593725" y="492067"/>
            <a:ext cx="6858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3FB635-F305-E342-A3B9-A224CA6E1D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258" y="166746"/>
            <a:ext cx="1748172" cy="4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 userDrawn="1">
          <p15:clr>
            <a:srgbClr val="FBAE40"/>
          </p15:clr>
        </p15:guide>
        <p15:guide id="2" pos="5384" userDrawn="1">
          <p15:clr>
            <a:srgbClr val="FBAE40"/>
          </p15:clr>
        </p15:guide>
        <p15:guide id="3" pos="374" userDrawn="1">
          <p15:clr>
            <a:srgbClr val="FBAE40"/>
          </p15:clr>
        </p15:guide>
        <p15:guide id="4" orient="horz" pos="306" userDrawn="1">
          <p15:clr>
            <a:srgbClr val="FBAE40"/>
          </p15:clr>
        </p15:guide>
        <p15:guide id="5" orient="horz" pos="9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Half Pictur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2001" y="0"/>
            <a:ext cx="4572000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137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3724" y="1543050"/>
            <a:ext cx="3821113" cy="274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25986" y="1543050"/>
            <a:ext cx="3821113" cy="274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E5A025-B9EC-4B3B-8A5A-78BE0B9984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88" y="117348"/>
            <a:ext cx="1589247" cy="3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3725" y="1543050"/>
            <a:ext cx="2513188" cy="274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33912" y="1543050"/>
            <a:ext cx="2513188" cy="274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15406" y="1543050"/>
            <a:ext cx="2513188" cy="274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918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3725" y="1543050"/>
            <a:ext cx="2560108" cy="131652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985433" y="1543050"/>
            <a:ext cx="2560108" cy="131652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93725" y="2965967"/>
            <a:ext cx="2560108" cy="131652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85433" y="2965967"/>
            <a:ext cx="2560108" cy="131652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91946" y="2965967"/>
            <a:ext cx="2560108" cy="131652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525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3725" y="1543050"/>
            <a:ext cx="2560108" cy="274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985433" y="1543050"/>
            <a:ext cx="2560108" cy="131652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85433" y="2965967"/>
            <a:ext cx="2560108" cy="131652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91946" y="2965967"/>
            <a:ext cx="2560108" cy="131652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2937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08125" y="1543049"/>
            <a:ext cx="2546117" cy="140841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988464" y="1543049"/>
            <a:ext cx="2546117" cy="140841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6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35" y="1134684"/>
            <a:ext cx="2415741" cy="3528796"/>
          </a:xfrm>
          <a:prstGeom prst="rect">
            <a:avLst/>
          </a:prstGeom>
        </p:spPr>
      </p:pic>
      <p:sp>
        <p:nvSpPr>
          <p:cNvPr id="4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720840" y="1695550"/>
            <a:ext cx="1230200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877" y="1134684"/>
            <a:ext cx="2415741" cy="3528796"/>
          </a:xfrm>
          <a:prstGeom prst="rect">
            <a:avLst/>
          </a:prstGeom>
        </p:spPr>
      </p:pic>
      <p:sp>
        <p:nvSpPr>
          <p:cNvPr id="15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5022182" y="1695550"/>
            <a:ext cx="1230200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548" y="1439120"/>
            <a:ext cx="2415741" cy="3528796"/>
          </a:xfrm>
          <a:prstGeom prst="rect">
            <a:avLst/>
          </a:prstGeom>
        </p:spPr>
      </p:pic>
      <p:sp>
        <p:nvSpPr>
          <p:cNvPr id="17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172853" y="1999986"/>
            <a:ext cx="1230200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206" y="1439120"/>
            <a:ext cx="2415741" cy="3528796"/>
          </a:xfrm>
          <a:prstGeom prst="rect">
            <a:avLst/>
          </a:prstGeom>
        </p:spPr>
      </p:pic>
      <p:sp>
        <p:nvSpPr>
          <p:cNvPr id="19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2871511" y="1999986"/>
            <a:ext cx="1230200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506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934" userDrawn="1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595314" y="1857487"/>
            <a:ext cx="7953374" cy="202687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129" y="1194045"/>
            <a:ext cx="2415741" cy="3528796"/>
          </a:xfrm>
          <a:prstGeom prst="rect">
            <a:avLst/>
          </a:prstGeom>
        </p:spPr>
      </p:pic>
      <p:sp>
        <p:nvSpPr>
          <p:cNvPr id="18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3961343" y="1754911"/>
            <a:ext cx="1204382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631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595314" y="1543050"/>
            <a:ext cx="7953374" cy="963482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706" y="1142482"/>
            <a:ext cx="2415741" cy="3528796"/>
          </a:xfrm>
          <a:prstGeom prst="rect">
            <a:avLst/>
          </a:prstGeom>
        </p:spPr>
      </p:pic>
      <p:sp>
        <p:nvSpPr>
          <p:cNvPr id="14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5118011" y="1703348"/>
            <a:ext cx="1230200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263" y="1142482"/>
            <a:ext cx="2415741" cy="3528796"/>
          </a:xfrm>
          <a:prstGeom prst="rect">
            <a:avLst/>
          </a:prstGeom>
        </p:spPr>
      </p:pic>
      <p:sp>
        <p:nvSpPr>
          <p:cNvPr id="18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6750568" y="1703348"/>
            <a:ext cx="1230200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98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766" y="1194045"/>
            <a:ext cx="2415741" cy="3528796"/>
          </a:xfrm>
          <a:prstGeom prst="rect">
            <a:avLst/>
          </a:prstGeom>
        </p:spPr>
      </p:pic>
      <p:sp>
        <p:nvSpPr>
          <p:cNvPr id="14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2156071" y="1754911"/>
            <a:ext cx="1230200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323" y="1194045"/>
            <a:ext cx="2415741" cy="3528796"/>
          </a:xfrm>
          <a:prstGeom prst="rect">
            <a:avLst/>
          </a:prstGeom>
        </p:spPr>
      </p:pic>
      <p:sp>
        <p:nvSpPr>
          <p:cNvPr id="18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3788628" y="1754911"/>
            <a:ext cx="1230200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811" y="1194045"/>
            <a:ext cx="2415741" cy="3528796"/>
          </a:xfrm>
          <a:prstGeom prst="rect">
            <a:avLst/>
          </a:prstGeom>
        </p:spPr>
      </p:pic>
      <p:sp>
        <p:nvSpPr>
          <p:cNvPr id="20" name="Picture Placeholder 25"/>
          <p:cNvSpPr>
            <a:spLocks noGrp="1"/>
          </p:cNvSpPr>
          <p:nvPr>
            <p:ph type="pic" sz="quarter" idx="19"/>
          </p:nvPr>
        </p:nvSpPr>
        <p:spPr>
          <a:xfrm>
            <a:off x="5438116" y="1754911"/>
            <a:ext cx="1230200" cy="2232025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35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6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362" y="1100444"/>
            <a:ext cx="2918752" cy="404305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5278966" y="1689100"/>
            <a:ext cx="2209799" cy="3454399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27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E5A025-B9EC-4B3B-8A5A-78BE0B9984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88" y="117348"/>
            <a:ext cx="1589247" cy="3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" y="185298"/>
            <a:ext cx="3129491" cy="457140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242733" y="575841"/>
            <a:ext cx="5294843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242416" y="959101"/>
            <a:ext cx="530468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242416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27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800011" y="912452"/>
            <a:ext cx="1552896" cy="2917902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377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Browser &amp; 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/>
          <p:cNvSpPr>
            <a:spLocks noGrp="1"/>
          </p:cNvSpPr>
          <p:nvPr>
            <p:ph type="pic" sz="quarter" idx="12"/>
          </p:nvPr>
        </p:nvSpPr>
        <p:spPr>
          <a:xfrm>
            <a:off x="1614488" y="1471670"/>
            <a:ext cx="5915025" cy="3186055"/>
          </a:xfrm>
          <a:custGeom>
            <a:avLst/>
            <a:gdLst>
              <a:gd name="connsiteX0" fmla="*/ 0 w 5915025"/>
              <a:gd name="connsiteY0" fmla="*/ 0 h 3326159"/>
              <a:gd name="connsiteX1" fmla="*/ 5915025 w 5915025"/>
              <a:gd name="connsiteY1" fmla="*/ 0 h 3326159"/>
              <a:gd name="connsiteX2" fmla="*/ 5915025 w 5915025"/>
              <a:gd name="connsiteY2" fmla="*/ 3326159 h 3326159"/>
              <a:gd name="connsiteX3" fmla="*/ 0 w 5915025"/>
              <a:gd name="connsiteY3" fmla="*/ 3326159 h 332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5025" h="3326159">
                <a:moveTo>
                  <a:pt x="0" y="0"/>
                </a:moveTo>
                <a:lnTo>
                  <a:pt x="5915025" y="0"/>
                </a:lnTo>
                <a:lnTo>
                  <a:pt x="5915025" y="3326159"/>
                </a:lnTo>
                <a:lnTo>
                  <a:pt x="0" y="3326159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6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Freeform 20"/>
          <p:cNvSpPr/>
          <p:nvPr userDrawn="1"/>
        </p:nvSpPr>
        <p:spPr>
          <a:xfrm>
            <a:off x="1614488" y="1318534"/>
            <a:ext cx="5915025" cy="156764"/>
          </a:xfrm>
          <a:custGeom>
            <a:avLst/>
            <a:gdLst>
              <a:gd name="connsiteX0" fmla="*/ 116359 w 15763003"/>
              <a:gd name="connsiteY0" fmla="*/ 0 h 418038"/>
              <a:gd name="connsiteX1" fmla="*/ 15646645 w 15763003"/>
              <a:gd name="connsiteY1" fmla="*/ 0 h 418038"/>
              <a:gd name="connsiteX2" fmla="*/ 15763003 w 15763003"/>
              <a:gd name="connsiteY2" fmla="*/ 116359 h 418038"/>
              <a:gd name="connsiteX3" fmla="*/ 15763003 w 15763003"/>
              <a:gd name="connsiteY3" fmla="*/ 418038 h 418038"/>
              <a:gd name="connsiteX4" fmla="*/ 0 w 15763003"/>
              <a:gd name="connsiteY4" fmla="*/ 418038 h 418038"/>
              <a:gd name="connsiteX5" fmla="*/ 0 w 15763003"/>
              <a:gd name="connsiteY5" fmla="*/ 116359 h 418038"/>
              <a:gd name="connsiteX6" fmla="*/ 116359 w 15763003"/>
              <a:gd name="connsiteY6" fmla="*/ 0 h 41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63003" h="418038">
                <a:moveTo>
                  <a:pt x="116359" y="0"/>
                </a:moveTo>
                <a:lnTo>
                  <a:pt x="15646645" y="0"/>
                </a:lnTo>
                <a:cubicBezTo>
                  <a:pt x="15710907" y="0"/>
                  <a:pt x="15763003" y="52096"/>
                  <a:pt x="15763003" y="116359"/>
                </a:cubicBezTo>
                <a:lnTo>
                  <a:pt x="15763003" y="418038"/>
                </a:lnTo>
                <a:lnTo>
                  <a:pt x="0" y="418038"/>
                </a:lnTo>
                <a:lnTo>
                  <a:pt x="0" y="116359"/>
                </a:lnTo>
                <a:cubicBezTo>
                  <a:pt x="0" y="52096"/>
                  <a:pt x="52096" y="0"/>
                  <a:pt x="1163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sp>
        <p:nvSpPr>
          <p:cNvPr id="22" name="Oval 21"/>
          <p:cNvSpPr/>
          <p:nvPr userDrawn="1"/>
        </p:nvSpPr>
        <p:spPr>
          <a:xfrm>
            <a:off x="1711524" y="1367661"/>
            <a:ext cx="54173" cy="54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sp>
        <p:nvSpPr>
          <p:cNvPr id="23" name="Oval 22"/>
          <p:cNvSpPr/>
          <p:nvPr userDrawn="1"/>
        </p:nvSpPr>
        <p:spPr>
          <a:xfrm>
            <a:off x="1806610" y="1367661"/>
            <a:ext cx="54173" cy="541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sp>
        <p:nvSpPr>
          <p:cNvPr id="24" name="Oval 23"/>
          <p:cNvSpPr/>
          <p:nvPr userDrawn="1"/>
        </p:nvSpPr>
        <p:spPr>
          <a:xfrm>
            <a:off x="1901697" y="1367661"/>
            <a:ext cx="54173" cy="541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154465" y="1366181"/>
            <a:ext cx="298052" cy="55653"/>
            <a:chOff x="19078575" y="3106739"/>
            <a:chExt cx="794804" cy="148407"/>
          </a:xfrm>
        </p:grpSpPr>
        <p:grpSp>
          <p:nvGrpSpPr>
            <p:cNvPr id="26" name="Group 25"/>
            <p:cNvGrpSpPr/>
            <p:nvPr/>
          </p:nvGrpSpPr>
          <p:grpSpPr>
            <a:xfrm>
              <a:off x="19736219" y="3106739"/>
              <a:ext cx="137160" cy="137160"/>
              <a:chOff x="19740165" y="3110684"/>
              <a:chExt cx="138113" cy="138113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9740165" y="3110684"/>
                <a:ext cx="138113" cy="138113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19740165" y="3110684"/>
                <a:ext cx="138113" cy="138113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ounded Rectangle 26"/>
            <p:cNvSpPr/>
            <p:nvPr/>
          </p:nvSpPr>
          <p:spPr>
            <a:xfrm>
              <a:off x="19415125" y="3110684"/>
              <a:ext cx="144462" cy="144462"/>
            </a:xfrm>
            <a:prstGeom prst="round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19078575" y="3255146"/>
              <a:ext cx="161925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Picture Placeholder 35"/>
          <p:cNvSpPr>
            <a:spLocks noGrp="1"/>
          </p:cNvSpPr>
          <p:nvPr>
            <p:ph type="pic" sz="quarter" idx="17"/>
          </p:nvPr>
        </p:nvSpPr>
        <p:spPr>
          <a:xfrm>
            <a:off x="5869461" y="2131214"/>
            <a:ext cx="1305324" cy="2409359"/>
          </a:xfrm>
          <a:custGeom>
            <a:avLst/>
            <a:gdLst>
              <a:gd name="connsiteX0" fmla="*/ 8541 w 1308021"/>
              <a:gd name="connsiteY0" fmla="*/ 0 h 2409359"/>
              <a:gd name="connsiteX1" fmla="*/ 1299480 w 1308021"/>
              <a:gd name="connsiteY1" fmla="*/ 0 h 2409359"/>
              <a:gd name="connsiteX2" fmla="*/ 1308021 w 1308021"/>
              <a:gd name="connsiteY2" fmla="*/ 8878 h 2409359"/>
              <a:gd name="connsiteX3" fmla="*/ 1308021 w 1308021"/>
              <a:gd name="connsiteY3" fmla="*/ 2400481 h 2409359"/>
              <a:gd name="connsiteX4" fmla="*/ 1299480 w 1308021"/>
              <a:gd name="connsiteY4" fmla="*/ 2409359 h 2409359"/>
              <a:gd name="connsiteX5" fmla="*/ 8541 w 1308021"/>
              <a:gd name="connsiteY5" fmla="*/ 2409359 h 2409359"/>
              <a:gd name="connsiteX6" fmla="*/ 0 w 1308021"/>
              <a:gd name="connsiteY6" fmla="*/ 2400481 h 2409359"/>
              <a:gd name="connsiteX7" fmla="*/ 0 w 1308021"/>
              <a:gd name="connsiteY7" fmla="*/ 8878 h 2409359"/>
              <a:gd name="connsiteX8" fmla="*/ 8541 w 1308021"/>
              <a:gd name="connsiteY8" fmla="*/ 0 h 240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08021" h="2409359">
                <a:moveTo>
                  <a:pt x="8541" y="0"/>
                </a:moveTo>
                <a:lnTo>
                  <a:pt x="1299480" y="0"/>
                </a:lnTo>
                <a:cubicBezTo>
                  <a:pt x="1304198" y="0"/>
                  <a:pt x="1308021" y="3975"/>
                  <a:pt x="1308021" y="8878"/>
                </a:cubicBezTo>
                <a:lnTo>
                  <a:pt x="1308021" y="2400481"/>
                </a:lnTo>
                <a:cubicBezTo>
                  <a:pt x="1308021" y="2405384"/>
                  <a:pt x="1304198" y="2409359"/>
                  <a:pt x="1299480" y="2409359"/>
                </a:cubicBezTo>
                <a:lnTo>
                  <a:pt x="8541" y="2409359"/>
                </a:lnTo>
                <a:cubicBezTo>
                  <a:pt x="3824" y="2409359"/>
                  <a:pt x="0" y="2405384"/>
                  <a:pt x="0" y="2400481"/>
                </a:cubicBezTo>
                <a:lnTo>
                  <a:pt x="0" y="8878"/>
                </a:lnTo>
                <a:cubicBezTo>
                  <a:pt x="0" y="3975"/>
                  <a:pt x="3824" y="0"/>
                  <a:pt x="8541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800">
                <a:solidFill>
                  <a:schemeClr val="accent6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E5A025-B9EC-4B3B-8A5A-78BE0B9984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88" y="117348"/>
            <a:ext cx="1589247" cy="3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0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934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595314" y="1934633"/>
            <a:ext cx="7953374" cy="187258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535" y="1432135"/>
            <a:ext cx="5027326" cy="3049841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957511" y="1714500"/>
            <a:ext cx="3635375" cy="23241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8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233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65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50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74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Mini Half Picture a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25986" y="1543050"/>
            <a:ext cx="3821113" cy="2743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200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Mini Half Picture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593725" y="1543050"/>
            <a:ext cx="7953375" cy="274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93725" y="1543050"/>
            <a:ext cx="3821113" cy="2743200"/>
          </a:xfrm>
          <a:prstGeom prst="rect">
            <a:avLst/>
          </a:prstGeo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087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, Mission &amp; Valu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38326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 cap="all" spc="50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200"/>
              </a:lnSpc>
              <a:spcBef>
                <a:spcPts val="0"/>
              </a:spcBef>
              <a:buNone/>
              <a:defRPr sz="900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93725" y="492067"/>
            <a:ext cx="914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1543050"/>
            <a:ext cx="3152716" cy="2743200"/>
          </a:xfrm>
          <a:custGeom>
            <a:avLst/>
            <a:gdLst>
              <a:gd name="connsiteX0" fmla="*/ 0 w 9516533"/>
              <a:gd name="connsiteY0" fmla="*/ 0 h 8280400"/>
              <a:gd name="connsiteX1" fmla="*/ 5376333 w 9516533"/>
              <a:gd name="connsiteY1" fmla="*/ 0 h 8280400"/>
              <a:gd name="connsiteX2" fmla="*/ 9516533 w 9516533"/>
              <a:gd name="connsiteY2" fmla="*/ 4140200 h 8280400"/>
              <a:gd name="connsiteX3" fmla="*/ 5376333 w 9516533"/>
              <a:gd name="connsiteY3" fmla="*/ 8280400 h 8280400"/>
              <a:gd name="connsiteX4" fmla="*/ 0 w 9516533"/>
              <a:gd name="connsiteY4" fmla="*/ 8280400 h 828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6533" h="8280400">
                <a:moveTo>
                  <a:pt x="0" y="0"/>
                </a:moveTo>
                <a:lnTo>
                  <a:pt x="5376333" y="0"/>
                </a:lnTo>
                <a:cubicBezTo>
                  <a:pt x="7662902" y="0"/>
                  <a:pt x="9516533" y="1853631"/>
                  <a:pt x="9516533" y="4140200"/>
                </a:cubicBezTo>
                <a:cubicBezTo>
                  <a:pt x="9516533" y="6426769"/>
                  <a:pt x="7662902" y="8280400"/>
                  <a:pt x="5376333" y="8280400"/>
                </a:cubicBezTo>
                <a:lnTo>
                  <a:pt x="0" y="8280400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195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Half Picture at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86213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Half Picture at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7939422" y="4722841"/>
            <a:ext cx="2069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800" b="0" spc="30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800" b="0" spc="3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1" name="Freeform 5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8407428" y="4713316"/>
            <a:ext cx="141259" cy="141259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5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>
            <a:off x="8244097" y="4713316"/>
            <a:ext cx="141259" cy="141259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000">
                <a:solidFill>
                  <a:schemeClr val="accent5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5A025-B9EC-4B3B-8A5A-78BE0B9984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88" y="117348"/>
            <a:ext cx="1589247" cy="3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7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0" orient="horz" pos="972" userDrawn="1">
          <p15:clr>
            <a:srgbClr val="FBAE40"/>
          </p15:clr>
        </p15:guide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8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88" r:id="rId3"/>
    <p:sldLayoutId id="2147483675" r:id="rId4"/>
    <p:sldLayoutId id="2147483690" r:id="rId5"/>
    <p:sldLayoutId id="2147483691" r:id="rId6"/>
    <p:sldLayoutId id="2147483689" r:id="rId7"/>
    <p:sldLayoutId id="2147483676" r:id="rId8"/>
    <p:sldLayoutId id="2147483695" r:id="rId9"/>
    <p:sldLayoutId id="2147483677" r:id="rId10"/>
    <p:sldLayoutId id="2147483678" r:id="rId11"/>
    <p:sldLayoutId id="2147483679" r:id="rId12"/>
    <p:sldLayoutId id="2147483686" r:id="rId13"/>
    <p:sldLayoutId id="2147483687" r:id="rId14"/>
    <p:sldLayoutId id="2147483693" r:id="rId15"/>
    <p:sldLayoutId id="2147483680" r:id="rId16"/>
    <p:sldLayoutId id="2147483683" r:id="rId17"/>
    <p:sldLayoutId id="2147483682" r:id="rId18"/>
    <p:sldLayoutId id="2147483681" r:id="rId19"/>
    <p:sldLayoutId id="2147483692" r:id="rId20"/>
    <p:sldLayoutId id="2147483694" r:id="rId21"/>
    <p:sldLayoutId id="2147483684" r:id="rId22"/>
    <p:sldLayoutId id="2147483685" r:id="rId23"/>
    <p:sldLayoutId id="2147483696" r:id="rId24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tree in a park&#10;&#10;Description automatically generated">
            <a:extLst>
              <a:ext uri="{FF2B5EF4-FFF2-40B4-BE49-F238E27FC236}">
                <a16:creationId xmlns:a16="http://schemas.microsoft.com/office/drawing/2014/main" id="{0E3E658D-0C62-2446-ACE8-7B3599307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8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853FB7-4941-8A48-9AD3-B274D309BA51}"/>
              </a:ext>
            </a:extLst>
          </p:cNvPr>
          <p:cNvSpPr/>
          <p:nvPr/>
        </p:nvSpPr>
        <p:spPr>
          <a:xfrm>
            <a:off x="0" y="1237519"/>
            <a:ext cx="5915770" cy="220585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94808-7F6C-5F4A-92E9-613BB2D128B9}"/>
              </a:ext>
            </a:extLst>
          </p:cNvPr>
          <p:cNvSpPr txBox="1"/>
          <p:nvPr/>
        </p:nvSpPr>
        <p:spPr>
          <a:xfrm>
            <a:off x="278728" y="1567400"/>
            <a:ext cx="5637042" cy="17088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b="1" cap="all" spc="50" dirty="0">
                <a:solidFill>
                  <a:schemeClr val="bg2">
                    <a:lumMod val="25000"/>
                  </a:schemeClr>
                </a:solidFill>
                <a:latin typeface="Lato Black" panose="020F0A02020204030203" pitchFamily="34" charset="77"/>
              </a:rPr>
              <a:t>EE599 Final Project</a:t>
            </a:r>
          </a:p>
          <a:p>
            <a:pPr>
              <a:lnSpc>
                <a:spcPts val="3000"/>
              </a:lnSpc>
            </a:pPr>
            <a:r>
              <a:rPr lang="en-US" sz="3200" b="1" cap="all" spc="50" dirty="0">
                <a:solidFill>
                  <a:schemeClr val="bg2">
                    <a:lumMod val="25000"/>
                  </a:schemeClr>
                </a:solidFill>
                <a:latin typeface="Lato Black" panose="020F0A02020204030203" pitchFamily="34" charset="77"/>
              </a:rPr>
              <a:t>Trojanmap</a:t>
            </a:r>
            <a:br>
              <a:rPr lang="en-US" sz="3200" b="1" cap="all" spc="50" dirty="0">
                <a:solidFill>
                  <a:schemeClr val="bg2">
                    <a:lumMod val="25000"/>
                  </a:schemeClr>
                </a:solidFill>
                <a:latin typeface="Lato Black" panose="020F0A02020204030203" pitchFamily="34" charset="77"/>
              </a:rPr>
            </a:br>
            <a:r>
              <a:rPr lang="en-US" sz="2800" b="1" cap="all" spc="50" dirty="0">
                <a:solidFill>
                  <a:schemeClr val="bg2">
                    <a:lumMod val="25000"/>
                  </a:schemeClr>
                </a:solidFill>
                <a:latin typeface="Lato Black" panose="020F0A02020204030203" pitchFamily="34" charset="77"/>
              </a:rPr>
              <a:t>Group name:</a:t>
            </a:r>
            <a:r>
              <a:rPr lang="en-US" sz="3200" b="1" cap="all" spc="50" dirty="0">
                <a:solidFill>
                  <a:schemeClr val="bg2">
                    <a:lumMod val="25000"/>
                  </a:schemeClr>
                </a:solidFill>
                <a:latin typeface="Lato Black" panose="020F0A02020204030203" pitchFamily="34" charset="77"/>
              </a:rPr>
              <a:t> </a:t>
            </a:r>
            <a:r>
              <a:rPr lang="en-US" sz="2800" b="1" cap="all" spc="50" dirty="0">
                <a:solidFill>
                  <a:schemeClr val="accent2"/>
                </a:solidFill>
                <a:latin typeface="Lato Black" panose="020F0A02020204030203" pitchFamily="34" charset="77"/>
              </a:rPr>
              <a:t>RUNTIME TERROR</a:t>
            </a:r>
            <a:endParaRPr lang="en-US" sz="3200" b="1" cap="all" spc="50" dirty="0">
              <a:solidFill>
                <a:schemeClr val="accent2"/>
              </a:solidFill>
              <a:latin typeface="Lato Black" panose="020F0A02020204030203" pitchFamily="34" charset="77"/>
            </a:endParaRPr>
          </a:p>
          <a:p>
            <a:pPr>
              <a:lnSpc>
                <a:spcPts val="2200"/>
              </a:lnSpc>
            </a:pPr>
            <a:r>
              <a:rPr lang="en-US" sz="1800" b="1" cap="all" spc="50" dirty="0">
                <a:latin typeface="Lato Black" panose="020F0A02020204030203" pitchFamily="34" charset="0"/>
              </a:rPr>
              <a:t>Name: Rohit Singh(rksingh@usc.edu), </a:t>
            </a:r>
          </a:p>
          <a:p>
            <a:pPr>
              <a:lnSpc>
                <a:spcPts val="2200"/>
              </a:lnSpc>
            </a:pPr>
            <a:r>
              <a:rPr lang="en-US" sz="1800" b="1" cap="all" spc="50" dirty="0">
                <a:latin typeface="Lato Black" panose="020F0A02020204030203" pitchFamily="34" charset="0"/>
              </a:rPr>
              <a:t>Kunal Sheth(kunalche@usc.edu)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363005-912A-6747-A672-8E1EB016BCE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503" y="2891480"/>
            <a:ext cx="1748172" cy="40909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00203A-4EC0-9E4A-B863-6CFB05339BDD}"/>
              </a:ext>
            </a:extLst>
          </p:cNvPr>
          <p:cNvCxnSpPr>
            <a:cxnSpLocks/>
          </p:cNvCxnSpPr>
          <p:nvPr/>
        </p:nvCxnSpPr>
        <p:spPr>
          <a:xfrm>
            <a:off x="295980" y="1449599"/>
            <a:ext cx="68580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33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TRAVELLING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Trojan (Output - Brute force - DFS)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89F669-61E9-DD41-A2D8-45D7042E5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</p:spPr>
        <p:txBody>
          <a:bodyPr/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Returning Position (Latitude and Longitude) for a given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DEF34-6327-41F4-A255-4BDC1649528C}"/>
              </a:ext>
            </a:extLst>
          </p:cNvPr>
          <p:cNvSpPr txBox="1"/>
          <p:nvPr/>
        </p:nvSpPr>
        <p:spPr>
          <a:xfrm>
            <a:off x="453358" y="1367758"/>
            <a:ext cx="77608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is one such output from our implementation with the number of locations as ‘9’.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270F515-A0AD-47CC-8492-107130EECD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89" y="1667840"/>
            <a:ext cx="4748612" cy="3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2C3F36-66AD-4ADF-9FFA-31057F314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" y="302577"/>
            <a:ext cx="5943600" cy="155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4A581F-AD6F-4221-9EB4-ACB64E6B86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6700" y="2035176"/>
            <a:ext cx="5943600" cy="25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8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028C1-E3A1-4A85-B5B1-CE58696935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1540" y="425132"/>
            <a:ext cx="5943600" cy="4293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E03976-90E6-418C-AD37-AA0F3D87D223}"/>
              </a:ext>
            </a:extLst>
          </p:cNvPr>
          <p:cNvSpPr txBox="1"/>
          <p:nvPr/>
        </p:nvSpPr>
        <p:spPr>
          <a:xfrm>
            <a:off x="2377440" y="4808220"/>
            <a:ext cx="2817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Travelling Salesman Graph</a:t>
            </a:r>
          </a:p>
        </p:txBody>
      </p:sp>
    </p:spTree>
    <p:extLst>
      <p:ext uri="{BB962C8B-B14F-4D97-AF65-F5344CB8AC3E}">
        <p14:creationId xmlns:p14="http://schemas.microsoft.com/office/powerpoint/2010/main" val="36800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TRAVELLING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Trojan(2-Opt heuristic)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89F669-61E9-DD41-A2D8-45D7042E5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</p:spPr>
        <p:txBody>
          <a:bodyPr/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Returning Position (Latitude and Longitude) for a given Nodes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2DBFAD0-D33E-452B-AAEE-F5F0A64AC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5" y="2299195"/>
            <a:ext cx="5219301" cy="1158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95A4C-602F-4339-A5E5-665C09AF4983}"/>
              </a:ext>
            </a:extLst>
          </p:cNvPr>
          <p:cNvSpPr txBox="1"/>
          <p:nvPr/>
        </p:nvSpPr>
        <p:spPr>
          <a:xfrm>
            <a:off x="584202" y="1306286"/>
            <a:ext cx="743792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a heuristic one as we keep swapping the nodes till the time there is no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 complexity is: O(n^2)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taken of large sets of input locations is very less compared to that of brute force.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18FF3-664C-4600-A003-52C437E37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036" y="2299195"/>
            <a:ext cx="2409678" cy="2610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B9D8E-39FD-4B9D-AF5A-4A5F51245907}"/>
              </a:ext>
            </a:extLst>
          </p:cNvPr>
          <p:cNvSpPr txBox="1"/>
          <p:nvPr/>
        </p:nvSpPr>
        <p:spPr>
          <a:xfrm>
            <a:off x="338097" y="4764100"/>
            <a:ext cx="33348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https://en.wikipedia.org/wiki/2-opt</a:t>
            </a:r>
          </a:p>
        </p:txBody>
      </p:sp>
    </p:spTree>
    <p:extLst>
      <p:ext uri="{BB962C8B-B14F-4D97-AF65-F5344CB8AC3E}">
        <p14:creationId xmlns:p14="http://schemas.microsoft.com/office/powerpoint/2010/main" val="27789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TRAVELLING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tROJAN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(output – 2_Opt heuristic)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95A4C-602F-4339-A5E5-665C09AF4983}"/>
              </a:ext>
            </a:extLst>
          </p:cNvPr>
          <p:cNvSpPr txBox="1"/>
          <p:nvPr/>
        </p:nvSpPr>
        <p:spPr>
          <a:xfrm>
            <a:off x="584202" y="1306286"/>
            <a:ext cx="74379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is the output of our one such implementation with number of locations as ‘4’. 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E76BB19A-EE0C-47FB-923D-5C4B8FF90C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95" y="1606368"/>
            <a:ext cx="4853742" cy="34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4C6CE-D8B4-42D4-9D17-D3964C3027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3440" y="538480"/>
            <a:ext cx="5943600" cy="146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96482A-6913-47CC-AE9F-0ABF9F6A54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440" y="2355532"/>
            <a:ext cx="5943600" cy="23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A5BB82-23A1-4E4B-AFC4-A64A1FD506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3460" y="440690"/>
            <a:ext cx="5943600" cy="4262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D8FC7-BB37-468D-B489-17881A6E2F6B}"/>
              </a:ext>
            </a:extLst>
          </p:cNvPr>
          <p:cNvSpPr txBox="1"/>
          <p:nvPr/>
        </p:nvSpPr>
        <p:spPr>
          <a:xfrm>
            <a:off x="2377440" y="4815840"/>
            <a:ext cx="28179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Travelling Salesman Graph</a:t>
            </a:r>
          </a:p>
        </p:txBody>
      </p:sp>
    </p:spTree>
    <p:extLst>
      <p:ext uri="{BB962C8B-B14F-4D97-AF65-F5344CB8AC3E}">
        <p14:creationId xmlns:p14="http://schemas.microsoft.com/office/powerpoint/2010/main" val="284991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TRAVELLING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Trojan(Comparison: Brute force vs 2_opt)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89F669-61E9-DD41-A2D8-45D7042E5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</p:spPr>
        <p:txBody>
          <a:bodyPr/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Returning Position (Latitude and Longitude) for a given Nodes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13AF549-5FED-40D6-AE9D-B2B31C5A2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80" y="1110073"/>
            <a:ext cx="4159464" cy="3759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4E6B17-A163-4FA0-8991-878EDA47E726}"/>
              </a:ext>
            </a:extLst>
          </p:cNvPr>
          <p:cNvSpPr txBox="1"/>
          <p:nvPr/>
        </p:nvSpPr>
        <p:spPr>
          <a:xfrm>
            <a:off x="176733" y="4879094"/>
            <a:ext cx="36806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http://cs.indstate.edu/~zeeshan/aman.pdf</a:t>
            </a:r>
          </a:p>
        </p:txBody>
      </p:sp>
    </p:spTree>
    <p:extLst>
      <p:ext uri="{BB962C8B-B14F-4D97-AF65-F5344CB8AC3E}">
        <p14:creationId xmlns:p14="http://schemas.microsoft.com/office/powerpoint/2010/main" val="483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36AD95D-DA9C-42E5-B05E-D9F4F0FE1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30308"/>
              </p:ext>
            </p:extLst>
          </p:nvPr>
        </p:nvGraphicFramePr>
        <p:xfrm>
          <a:off x="1524000" y="2010410"/>
          <a:ext cx="6096000" cy="74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262715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961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gency FB" panose="020B0503020202020204" pitchFamily="34" charset="0"/>
                        </a:rPr>
                        <a:t>Shortest Path – Bellman 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anose="020B0503020202020204" pitchFamily="34" charset="0"/>
                        </a:rPr>
                        <a:t>127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97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gency FB" panose="020B0503020202020204" pitchFamily="34" charset="0"/>
                        </a:rPr>
                        <a:t>Shortest Path – Dijkstra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anose="020B0503020202020204" pitchFamily="34" charset="0"/>
                        </a:rPr>
                        <a:t>0.2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74417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B52EBA3-F66C-442B-8E74-1C1C20B35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40738"/>
              </p:ext>
            </p:extLst>
          </p:nvPr>
        </p:nvGraphicFramePr>
        <p:xfrm>
          <a:off x="1524000" y="3458210"/>
          <a:ext cx="6096000" cy="74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262715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5961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gency FB" panose="020B0503020202020204" pitchFamily="34" charset="0"/>
                        </a:rPr>
                        <a:t>Travelling Trojan – Brute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anose="020B0503020202020204" pitchFamily="34" charset="0"/>
                        </a:rPr>
                        <a:t>0.314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972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Agency FB" panose="020B0503020202020204" pitchFamily="34" charset="0"/>
                        </a:rPr>
                        <a:t>Travelling Trojan – 2 OPT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gency FB" panose="020B0503020202020204" pitchFamily="34" charset="0"/>
                        </a:rPr>
                        <a:t>0.02 sec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74417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A33CEC2-B157-41FB-811C-183514D14394}"/>
              </a:ext>
            </a:extLst>
          </p:cNvPr>
          <p:cNvSpPr/>
          <p:nvPr/>
        </p:nvSpPr>
        <p:spPr>
          <a:xfrm>
            <a:off x="2536740" y="481945"/>
            <a:ext cx="3826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Comparison:</a:t>
            </a:r>
          </a:p>
        </p:txBody>
      </p:sp>
    </p:spTree>
    <p:extLst>
      <p:ext uri="{BB962C8B-B14F-4D97-AF65-F5344CB8AC3E}">
        <p14:creationId xmlns:p14="http://schemas.microsoft.com/office/powerpoint/2010/main" val="337906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87D69B-0D48-48B6-94EF-DA0F842B950D}"/>
              </a:ext>
            </a:extLst>
          </p:cNvPr>
          <p:cNvSpPr/>
          <p:nvPr/>
        </p:nvSpPr>
        <p:spPr>
          <a:xfrm>
            <a:off x="0" y="0"/>
            <a:ext cx="9144000" cy="3050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E5A025-B9EC-4B3B-8A5A-78BE0B9984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149" y="4404658"/>
            <a:ext cx="1935230" cy="4528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52A323-75EE-4E1A-8BA1-52637A084507}"/>
              </a:ext>
            </a:extLst>
          </p:cNvPr>
          <p:cNvSpPr txBox="1"/>
          <p:nvPr/>
        </p:nvSpPr>
        <p:spPr>
          <a:xfrm>
            <a:off x="397645" y="3259412"/>
            <a:ext cx="3347498" cy="422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cap="all" spc="50" dirty="0">
                <a:solidFill>
                  <a:schemeClr val="accent1"/>
                </a:solidFill>
                <a:latin typeface="Lato Black" panose="020F0A02020204030203" pitchFamily="34" charset="0"/>
              </a:rPr>
              <a:t>SAFE together</a:t>
            </a:r>
            <a:endParaRPr lang="en-US" sz="2400" cap="all" spc="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52F5E3-3A35-47AC-97AB-122E28EFE2AC}"/>
              </a:ext>
            </a:extLst>
          </p:cNvPr>
          <p:cNvSpPr txBox="1"/>
          <p:nvPr/>
        </p:nvSpPr>
        <p:spPr>
          <a:xfrm>
            <a:off x="-115734" y="3560921"/>
            <a:ext cx="3347498" cy="1295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1200" cap="all" spc="50" dirty="0">
                <a:solidFill>
                  <a:schemeClr val="accent1"/>
                </a:solidFill>
                <a:latin typeface="Lato Black" panose="020F0A02020204030203" pitchFamily="34" charset="0"/>
              </a:rPr>
              <a:t>TROJAN FAMILY </a:t>
            </a:r>
          </a:p>
          <a:p>
            <a:pPr algn="ctr">
              <a:lnSpc>
                <a:spcPts val="3200"/>
              </a:lnSpc>
            </a:pPr>
            <a:r>
              <a:rPr lang="en-US" sz="3200" cap="all" spc="50" dirty="0">
                <a:solidFill>
                  <a:schemeClr val="accent1"/>
                </a:solidFill>
                <a:latin typeface="Lato Black" panose="020F0A02020204030203" pitchFamily="34" charset="0"/>
              </a:rPr>
              <a:t>WE </a:t>
            </a:r>
            <a:r>
              <a:rPr lang="en-US" sz="3200" cap="all" spc="50" dirty="0">
                <a:solidFill>
                  <a:schemeClr val="accent2"/>
                </a:solidFill>
                <a:latin typeface="Lato Black" panose="020F0A02020204030203" pitchFamily="34" charset="0"/>
              </a:rPr>
              <a:t>FIGHT</a:t>
            </a:r>
          </a:p>
          <a:p>
            <a:pPr algn="ctr">
              <a:lnSpc>
                <a:spcPts val="3300"/>
              </a:lnSpc>
            </a:pPr>
            <a:r>
              <a:rPr lang="en-US" sz="3200" cap="all" spc="50" dirty="0">
                <a:solidFill>
                  <a:schemeClr val="accent1"/>
                </a:solidFill>
                <a:latin typeface="Lato Black" panose="020F0A02020204030203" pitchFamily="34" charset="0"/>
              </a:rPr>
              <a:t>AS </a:t>
            </a:r>
            <a:r>
              <a:rPr lang="en-US" sz="3200" cap="all" spc="50" dirty="0">
                <a:solidFill>
                  <a:schemeClr val="accent2"/>
                </a:solidFill>
                <a:latin typeface="Lato Black" panose="020F0A02020204030203" pitchFamily="34" charset="0"/>
              </a:rPr>
              <a:t>ON</a:t>
            </a:r>
            <a:r>
              <a:rPr lang="en-US" sz="3200" cap="all" spc="50" dirty="0">
                <a:solidFill>
                  <a:schemeClr val="accent1"/>
                </a:solidFill>
                <a:latin typeface="Lato Black" panose="020F0A02020204030203" pitchFamily="34" charset="0"/>
              </a:rPr>
              <a:t>E</a:t>
            </a:r>
            <a:endParaRPr lang="en-US" sz="3200" cap="all" spc="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96552-0B9C-48D1-B6D5-CDC44896820E}"/>
              </a:ext>
            </a:extLst>
          </p:cNvPr>
          <p:cNvSpPr txBox="1"/>
          <p:nvPr/>
        </p:nvSpPr>
        <p:spPr>
          <a:xfrm>
            <a:off x="706931" y="391886"/>
            <a:ext cx="78377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8E3B863B-EA5B-44CC-A357-2B80DF866D38}"/>
              </a:ext>
            </a:extLst>
          </p:cNvPr>
          <p:cNvSpPr/>
          <p:nvPr/>
        </p:nvSpPr>
        <p:spPr>
          <a:xfrm>
            <a:off x="3762673" y="3959346"/>
            <a:ext cx="456080" cy="456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A516E9-E995-2E49-A8C7-A0734C0C9912}"/>
              </a:ext>
            </a:extLst>
          </p:cNvPr>
          <p:cNvCxnSpPr>
            <a:stCxn id="5" idx="0"/>
          </p:cNvCxnSpPr>
          <p:nvPr/>
        </p:nvCxnSpPr>
        <p:spPr>
          <a:xfrm>
            <a:off x="3990713" y="1032367"/>
            <a:ext cx="0" cy="256970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593725" y="2285827"/>
            <a:ext cx="0" cy="232521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7441" y="2233196"/>
            <a:ext cx="2772679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200" b="1" cap="all" spc="80" dirty="0">
                <a:solidFill>
                  <a:schemeClr val="accent1"/>
                </a:solidFill>
                <a:latin typeface="Lato Black" panose="020F0A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contents</a:t>
            </a:r>
            <a:endParaRPr lang="en-US" sz="2200" b="1" cap="all" spc="80" dirty="0">
              <a:solidFill>
                <a:schemeClr val="bg1">
                  <a:lumMod val="65000"/>
                </a:schemeClr>
              </a:solidFill>
              <a:latin typeface="Lato Black" panose="020F0A020202040302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974E8A-E42C-4221-B56A-BD5FFD559836}"/>
              </a:ext>
            </a:extLst>
          </p:cNvPr>
          <p:cNvSpPr txBox="1"/>
          <p:nvPr/>
        </p:nvSpPr>
        <p:spPr>
          <a:xfrm>
            <a:off x="4342398" y="899240"/>
            <a:ext cx="3954161" cy="3824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70000"/>
              </a:lnSpc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Introduction</a:t>
            </a:r>
          </a:p>
          <a:p>
            <a:pPr>
              <a:lnSpc>
                <a:spcPct val="270000"/>
              </a:lnSpc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Auto Complete - Rohit/</a:t>
            </a:r>
            <a:r>
              <a:rPr lang="en-US" sz="14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en-US" sz="1400" b="1" dirty="0">
                <a:solidFill>
                  <a:schemeClr val="accent2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3</a:t>
            </a:r>
          </a:p>
          <a:p>
            <a:pPr>
              <a:lnSpc>
                <a:spcPct val="270000"/>
              </a:lnSpc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Get Position - Kunal /</a:t>
            </a:r>
            <a:r>
              <a:rPr lang="en-US" sz="1400" dirty="0">
                <a:solidFill>
                  <a:schemeClr val="accent2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en-US" sz="1400" b="1" dirty="0">
                <a:solidFill>
                  <a:schemeClr val="accent2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4</a:t>
            </a:r>
          </a:p>
          <a:p>
            <a:pPr>
              <a:lnSpc>
                <a:spcPct val="270000"/>
              </a:lnSpc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Shortest Path Dijkstra –Rohit /</a:t>
            </a:r>
            <a:r>
              <a:rPr lang="en-US" sz="1400" dirty="0">
                <a:solidFill>
                  <a:schemeClr val="accent2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en-US" sz="1400" b="1" dirty="0">
                <a:solidFill>
                  <a:schemeClr val="accent2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5</a:t>
            </a:r>
          </a:p>
          <a:p>
            <a:pPr>
              <a:lnSpc>
                <a:spcPct val="270000"/>
              </a:lnSpc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Shortest Path Bellman Ford –Rohit /</a:t>
            </a:r>
            <a:r>
              <a:rPr lang="en-US" sz="1400" dirty="0">
                <a:solidFill>
                  <a:schemeClr val="accent2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en-US" sz="1400" b="1" dirty="0">
                <a:solidFill>
                  <a:schemeClr val="accent2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8</a:t>
            </a:r>
          </a:p>
          <a:p>
            <a:pPr>
              <a:lnSpc>
                <a:spcPct val="270000"/>
              </a:lnSpc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Travelling Trojan Algorithm –Kunal, Rohit/ </a:t>
            </a:r>
            <a:r>
              <a:rPr lang="en-US" sz="1400" b="1" dirty="0">
                <a:solidFill>
                  <a:schemeClr val="accent2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6</a:t>
            </a:r>
          </a:p>
          <a:p>
            <a:pPr>
              <a:lnSpc>
                <a:spcPct val="260000"/>
              </a:lnSpc>
            </a:pPr>
            <a:endParaRPr lang="en-US" sz="1000" b="1" dirty="0">
              <a:solidFill>
                <a:srgbClr val="777777"/>
              </a:solidFill>
              <a:latin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EC1EE7-C283-724A-883A-35020449377B}"/>
              </a:ext>
            </a:extLst>
          </p:cNvPr>
          <p:cNvSpPr/>
          <p:nvPr/>
        </p:nvSpPr>
        <p:spPr>
          <a:xfrm>
            <a:off x="3762673" y="1032367"/>
            <a:ext cx="456080" cy="456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78BC7B-94C3-4946-8C27-F2E057A21B8B}"/>
              </a:ext>
            </a:extLst>
          </p:cNvPr>
          <p:cNvSpPr/>
          <p:nvPr/>
        </p:nvSpPr>
        <p:spPr>
          <a:xfrm>
            <a:off x="3762673" y="1617783"/>
            <a:ext cx="456080" cy="456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FE3156-E248-084D-ADBF-DA258F6152A5}"/>
              </a:ext>
            </a:extLst>
          </p:cNvPr>
          <p:cNvSpPr/>
          <p:nvPr/>
        </p:nvSpPr>
        <p:spPr>
          <a:xfrm>
            <a:off x="3762673" y="2203199"/>
            <a:ext cx="456080" cy="456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31B4D8-5390-A747-8CCF-A5C409C511AC}"/>
              </a:ext>
            </a:extLst>
          </p:cNvPr>
          <p:cNvSpPr/>
          <p:nvPr/>
        </p:nvSpPr>
        <p:spPr>
          <a:xfrm>
            <a:off x="3762673" y="2788615"/>
            <a:ext cx="456080" cy="456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93449C-321D-D449-A65B-511EEA070C70}"/>
              </a:ext>
            </a:extLst>
          </p:cNvPr>
          <p:cNvSpPr/>
          <p:nvPr/>
        </p:nvSpPr>
        <p:spPr>
          <a:xfrm>
            <a:off x="3762673" y="3374029"/>
            <a:ext cx="456080" cy="4560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D5D234-05B2-E64D-B5BA-FB9275990F02}"/>
              </a:ext>
            </a:extLst>
          </p:cNvPr>
          <p:cNvSpPr txBox="1"/>
          <p:nvPr/>
        </p:nvSpPr>
        <p:spPr>
          <a:xfrm>
            <a:off x="3873835" y="1096430"/>
            <a:ext cx="245502" cy="35130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345"/>
              </a:lnSpc>
            </a:pP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1</a:t>
            </a:r>
          </a:p>
          <a:p>
            <a:pPr algn="ctr">
              <a:lnSpc>
                <a:spcPts val="2345"/>
              </a:lnSpc>
            </a:pPr>
            <a:endParaRPr lang="en-US" sz="1400" b="1" dirty="0">
              <a:solidFill>
                <a:schemeClr val="bg1"/>
              </a:solidFill>
              <a:latin typeface="Lato" panose="020F0502020204030203" pitchFamily="34" charset="0"/>
              <a:cs typeface="Poppins SemiBold" panose="02000000000000000000" pitchFamily="2" charset="0"/>
            </a:endParaRPr>
          </a:p>
          <a:p>
            <a:pPr algn="ctr">
              <a:lnSpc>
                <a:spcPts val="2345"/>
              </a:lnSpc>
            </a:pP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2</a:t>
            </a:r>
          </a:p>
          <a:p>
            <a:pPr algn="ctr">
              <a:lnSpc>
                <a:spcPts val="2345"/>
              </a:lnSpc>
            </a:pPr>
            <a:endParaRPr lang="en-US" sz="1400" b="1" dirty="0">
              <a:solidFill>
                <a:schemeClr val="bg1"/>
              </a:solidFill>
              <a:latin typeface="Lato" panose="020F0502020204030203" pitchFamily="34" charset="0"/>
              <a:cs typeface="Poppins SemiBold" panose="02000000000000000000" pitchFamily="2" charset="0"/>
            </a:endParaRPr>
          </a:p>
          <a:p>
            <a:pPr algn="ctr">
              <a:lnSpc>
                <a:spcPts val="2345"/>
              </a:lnSpc>
            </a:pP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3</a:t>
            </a:r>
          </a:p>
          <a:p>
            <a:pPr algn="ctr">
              <a:lnSpc>
                <a:spcPts val="2345"/>
              </a:lnSpc>
            </a:pPr>
            <a:endParaRPr lang="en-US" sz="1400" b="1" dirty="0">
              <a:solidFill>
                <a:schemeClr val="bg1"/>
              </a:solidFill>
              <a:latin typeface="Lato" panose="020F0502020204030203" pitchFamily="34" charset="0"/>
              <a:cs typeface="Poppins SemiBold" panose="02000000000000000000" pitchFamily="2" charset="0"/>
            </a:endParaRPr>
          </a:p>
          <a:p>
            <a:pPr algn="ctr">
              <a:lnSpc>
                <a:spcPts val="2345"/>
              </a:lnSpc>
            </a:pP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4</a:t>
            </a:r>
          </a:p>
          <a:p>
            <a:pPr algn="ctr">
              <a:lnSpc>
                <a:spcPts val="2345"/>
              </a:lnSpc>
            </a:pPr>
            <a:endParaRPr lang="en-US" sz="1400" b="1" dirty="0">
              <a:solidFill>
                <a:schemeClr val="bg1"/>
              </a:solidFill>
              <a:latin typeface="Lato" panose="020F0502020204030203" pitchFamily="34" charset="0"/>
              <a:cs typeface="Poppins SemiBold" panose="02000000000000000000" pitchFamily="2" charset="0"/>
            </a:endParaRPr>
          </a:p>
          <a:p>
            <a:pPr algn="ctr">
              <a:lnSpc>
                <a:spcPts val="2345"/>
              </a:lnSpc>
            </a:pP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5</a:t>
            </a:r>
          </a:p>
          <a:p>
            <a:pPr algn="ctr">
              <a:lnSpc>
                <a:spcPts val="2345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|</a:t>
            </a:r>
          </a:p>
          <a:p>
            <a:pPr algn="ctr">
              <a:lnSpc>
                <a:spcPts val="2345"/>
              </a:lnSpc>
            </a:pPr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0"/>
                <a:cs typeface="Poppins SemiBold" panose="02000000000000000000" pitchFamily="2" charset="0"/>
              </a:rPr>
              <a:t>6</a:t>
            </a:r>
          </a:p>
          <a:p>
            <a:pPr algn="ctr">
              <a:lnSpc>
                <a:spcPts val="2345"/>
              </a:lnSpc>
            </a:pPr>
            <a:endParaRPr lang="en-US" sz="1400" b="1" dirty="0">
              <a:solidFill>
                <a:schemeClr val="bg1"/>
              </a:solidFill>
              <a:latin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B57F03-7CB2-4942-A406-497953886B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9858" y="165533"/>
            <a:ext cx="1748172" cy="4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Main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MENU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45F561-4D20-4F09-B717-E76631D1BECE}"/>
              </a:ext>
            </a:extLst>
          </p:cNvPr>
          <p:cNvSpPr/>
          <p:nvPr/>
        </p:nvSpPr>
        <p:spPr>
          <a:xfrm>
            <a:off x="503208" y="1364973"/>
            <a:ext cx="3990971" cy="299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800"/>
              </a:spcAft>
            </a:pPr>
            <a:r>
              <a:rPr lang="en-US" sz="1300" dirty="0">
                <a:solidFill>
                  <a:schemeClr val="accent1"/>
                </a:solidFill>
              </a:rPr>
              <a:t>Modified the code for user adaptability.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89F669-61E9-DD41-A2D8-45D7042E5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</p:spPr>
        <p:txBody>
          <a:bodyPr/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Modifying the Menu to incorporate all the helper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D5DA4-9B73-4774-9444-74264A2B2929}"/>
              </a:ext>
            </a:extLst>
          </p:cNvPr>
          <p:cNvPicPr/>
          <p:nvPr/>
        </p:nvPicPr>
        <p:blipFill rotWithShape="1">
          <a:blip r:embed="rId2"/>
          <a:srcRect l="4139" r="1048"/>
          <a:stretch/>
        </p:blipFill>
        <p:spPr bwMode="auto">
          <a:xfrm>
            <a:off x="375602" y="2029460"/>
            <a:ext cx="8295958" cy="1871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7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AUTO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COMPLETE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45F561-4D20-4F09-B717-E76631D1BECE}"/>
              </a:ext>
            </a:extLst>
          </p:cNvPr>
          <p:cNvSpPr/>
          <p:nvPr/>
        </p:nvSpPr>
        <p:spPr>
          <a:xfrm>
            <a:off x="503208" y="1364973"/>
            <a:ext cx="3990971" cy="1261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800"/>
              </a:spcAft>
            </a:pPr>
            <a:r>
              <a:rPr lang="en-US" sz="1300" dirty="0">
                <a:solidFill>
                  <a:schemeClr val="accent1"/>
                </a:solidFill>
              </a:rPr>
              <a:t>Case Sensitivity</a:t>
            </a:r>
          </a:p>
          <a:p>
            <a:pPr>
              <a:lnSpc>
                <a:spcPts val="1700"/>
              </a:lnSpc>
              <a:spcAft>
                <a:spcPts val="800"/>
              </a:spcAft>
            </a:pPr>
            <a:r>
              <a:rPr lang="en-US" sz="1300" dirty="0">
                <a:solidFill>
                  <a:schemeClr val="accent1"/>
                </a:solidFill>
              </a:rPr>
              <a:t>Starts With </a:t>
            </a:r>
          </a:p>
          <a:p>
            <a:pPr>
              <a:lnSpc>
                <a:spcPts val="1700"/>
              </a:lnSpc>
              <a:spcAft>
                <a:spcPts val="800"/>
              </a:spcAft>
            </a:pPr>
            <a:r>
              <a:rPr lang="en-US" sz="1300" dirty="0">
                <a:solidFill>
                  <a:schemeClr val="accent1"/>
                </a:solidFill>
              </a:rPr>
              <a:t>Time complexity: O(n)</a:t>
            </a:r>
          </a:p>
          <a:p>
            <a:pPr>
              <a:lnSpc>
                <a:spcPts val="1700"/>
              </a:lnSpc>
              <a:spcAft>
                <a:spcPts val="800"/>
              </a:spcAft>
            </a:pPr>
            <a:r>
              <a:rPr lang="en-US" sz="13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Corner Cases</a:t>
            </a:r>
            <a:endParaRPr lang="en-US" sz="1200" dirty="0">
              <a:solidFill>
                <a:srgbClr val="0070C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89F669-61E9-DD41-A2D8-45D7042E5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</p:spPr>
        <p:txBody>
          <a:bodyPr/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Generating all the possible Nodes, according to the partial search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E0AFE-1BE0-4917-94B7-2379C97F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64973"/>
            <a:ext cx="4433218" cy="178692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C4E4454-782F-4311-9DA2-8F50A6214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23" y="3151901"/>
            <a:ext cx="3990971" cy="1143578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4D3E414-96DB-45F3-B83B-FAFE0AFDF1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" y="2791561"/>
            <a:ext cx="2634852" cy="64201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5FBDA4B-8CC8-489E-B888-79F57E7425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" y="3598535"/>
            <a:ext cx="2612499" cy="76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Get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Position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45F561-4D20-4F09-B717-E76631D1BECE}"/>
              </a:ext>
            </a:extLst>
          </p:cNvPr>
          <p:cNvSpPr/>
          <p:nvPr/>
        </p:nvSpPr>
        <p:spPr>
          <a:xfrm>
            <a:off x="503208" y="1364973"/>
            <a:ext cx="3990971" cy="941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spcAft>
                <a:spcPts val="800"/>
              </a:spcAft>
            </a:pPr>
            <a:r>
              <a:rPr lang="en-US" sz="1300" dirty="0">
                <a:solidFill>
                  <a:schemeClr val="accent1"/>
                </a:solidFill>
              </a:rPr>
              <a:t>Matches exact Output mentioned</a:t>
            </a:r>
          </a:p>
          <a:p>
            <a:pPr>
              <a:lnSpc>
                <a:spcPts val="1700"/>
              </a:lnSpc>
              <a:spcAft>
                <a:spcPts val="800"/>
              </a:spcAft>
            </a:pPr>
            <a:r>
              <a:rPr lang="en-US" sz="1300" dirty="0">
                <a:solidFill>
                  <a:schemeClr val="accent1"/>
                </a:solidFill>
              </a:rPr>
              <a:t>Runtime : O(</a:t>
            </a:r>
            <a:r>
              <a:rPr lang="en-US" sz="1300" dirty="0" err="1">
                <a:solidFill>
                  <a:schemeClr val="accent1"/>
                </a:solidFill>
              </a:rPr>
              <a:t>logn</a:t>
            </a:r>
            <a:r>
              <a:rPr lang="en-US" sz="1300" dirty="0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ts val="1700"/>
              </a:lnSpc>
              <a:spcAft>
                <a:spcPts val="800"/>
              </a:spcAft>
            </a:pPr>
            <a:r>
              <a:rPr lang="en-US" sz="130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Corner Cases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89F669-61E9-DD41-A2D8-45D7042E5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</p:spPr>
        <p:txBody>
          <a:bodyPr/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Returning Position (Latitude and Longitude) for a given Nodes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ECE55F-4640-4D1D-BA48-054757F1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960" y="638536"/>
            <a:ext cx="3551139" cy="119797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AC2229D-452A-4F24-A644-2DA773722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01" y="3919794"/>
            <a:ext cx="3948887" cy="1162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51674D-F7BC-4BFE-9405-4FE7A5960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055" y="3199245"/>
            <a:ext cx="1942558" cy="1627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63A4A7-10EE-49E8-906C-76A6EE217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86" y="1903168"/>
            <a:ext cx="4140413" cy="1149409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90ED585E-0FE3-48DB-814A-F9BD5F64E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4" y="2732125"/>
            <a:ext cx="4140413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0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Shortest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Path algorithm(Dijkstra’s Algorithm)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6326F-C1CF-49D6-BE41-EAE179BEE108}"/>
              </a:ext>
            </a:extLst>
          </p:cNvPr>
          <p:cNvSpPr txBox="1"/>
          <p:nvPr/>
        </p:nvSpPr>
        <p:spPr>
          <a:xfrm>
            <a:off x="461041" y="1267863"/>
            <a:ext cx="4372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 heap implementation helped to get the shortest path in a greedy manner, because in each step we pick the vertex with minimum distance from current vertex.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Complexity: O(v^2)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with google maps(next slide)</a:t>
            </a:r>
          </a:p>
        </p:txBody>
      </p:sp>
    </p:spTree>
    <p:extLst>
      <p:ext uri="{BB962C8B-B14F-4D97-AF65-F5344CB8AC3E}">
        <p14:creationId xmlns:p14="http://schemas.microsoft.com/office/powerpoint/2010/main" val="33980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sz="2100" b="1" dirty="0">
                <a:solidFill>
                  <a:schemeClr val="accent2"/>
                </a:solidFill>
              </a:rPr>
              <a:t>Shortest </a:t>
            </a:r>
            <a:r>
              <a:rPr lang="en-US" sz="2100" b="1" dirty="0">
                <a:solidFill>
                  <a:schemeClr val="bg2">
                    <a:lumMod val="25000"/>
                  </a:schemeClr>
                </a:solidFill>
              </a:rPr>
              <a:t>Path algorithm(Comparison with google maps)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89F669-61E9-DD41-A2D8-45D7042E5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</p:spPr>
        <p:txBody>
          <a:bodyPr/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Implementing </a:t>
            </a:r>
            <a:r>
              <a:rPr lang="en-US" sz="1100" dirty="0" err="1">
                <a:solidFill>
                  <a:schemeClr val="bg2">
                    <a:lumMod val="25000"/>
                  </a:schemeClr>
                </a:solidFill>
              </a:rPr>
              <a:t>Djikstra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 Algorithm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B3913C3-E4EA-40F5-9FAD-481BAB032C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75" b="11691"/>
          <a:stretch/>
        </p:blipFill>
        <p:spPr>
          <a:xfrm>
            <a:off x="395640" y="1933488"/>
            <a:ext cx="3233386" cy="3018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6326F-C1CF-49D6-BE41-EAE179BEE108}"/>
              </a:ext>
            </a:extLst>
          </p:cNvPr>
          <p:cNvSpPr txBox="1"/>
          <p:nvPr/>
        </p:nvSpPr>
        <p:spPr>
          <a:xfrm>
            <a:off x="491778" y="1267865"/>
            <a:ext cx="61625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-&gt; Target  					Output -&gt; Ralphs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B5943-0D5F-4AAF-AE70-D60602C7C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89" y="1782661"/>
            <a:ext cx="3383950" cy="31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8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Shortest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Path algorithm(BELLMAN FORD’s Algorithm)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6326F-C1CF-49D6-BE41-EAE179BEE108}"/>
              </a:ext>
            </a:extLst>
          </p:cNvPr>
          <p:cNvSpPr txBox="1"/>
          <p:nvPr/>
        </p:nvSpPr>
        <p:spPr>
          <a:xfrm>
            <a:off x="461041" y="1267863"/>
            <a:ext cx="43722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Recursive algorithm iterating all the edges in the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Complexity: O(m*n)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 generated is like that of Dijkstra’s.</a:t>
            </a:r>
          </a:p>
        </p:txBody>
      </p:sp>
    </p:spTree>
    <p:extLst>
      <p:ext uri="{BB962C8B-B14F-4D97-AF65-F5344CB8AC3E}">
        <p14:creationId xmlns:p14="http://schemas.microsoft.com/office/powerpoint/2010/main" val="215525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C5BC5F-9110-4F30-85F4-D911E7E529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2" y="575841"/>
            <a:ext cx="7953374" cy="53423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TRAVELLING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Trojan (Brute force - DFS)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989F669-61E9-DD41-A2D8-45D7042E58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725" y="959101"/>
            <a:ext cx="7953374" cy="141344"/>
          </a:xfrm>
        </p:spPr>
        <p:txBody>
          <a:bodyPr/>
          <a:lstStyle/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Returning Position (Latitude and Longitude) for a given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DEF34-6327-41F4-A255-4BDC1649528C}"/>
              </a:ext>
            </a:extLst>
          </p:cNvPr>
          <p:cNvSpPr txBox="1"/>
          <p:nvPr/>
        </p:nvSpPr>
        <p:spPr>
          <a:xfrm>
            <a:off x="453358" y="1367758"/>
            <a:ext cx="7760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method we try each and every possible permutations.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Further, whenever the current path length is larger than the current optimal result, we need to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 data structure is used, and that graph is a cyclic one meaning that the starting point and the ending point is the same. Note, any point can be selected as a starting point.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Finally after calculating the weight, we return the most minimum weight of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complexity:  O(n!)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good for large data sets as the time to execute the code is very large</a:t>
            </a:r>
          </a:p>
        </p:txBody>
      </p:sp>
    </p:spTree>
    <p:extLst>
      <p:ext uri="{BB962C8B-B14F-4D97-AF65-F5344CB8AC3E}">
        <p14:creationId xmlns:p14="http://schemas.microsoft.com/office/powerpoint/2010/main" val="17554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4B5050"/>
      </a:accent1>
      <a:accent2>
        <a:srgbClr val="991B1E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5264B4E68994DA80BA1B84E15C1EF" ma:contentTypeVersion="13" ma:contentTypeDescription="Create a new document." ma:contentTypeScope="" ma:versionID="31de57eda88e7de8a047200446fb0837">
  <xsd:schema xmlns:xsd="http://www.w3.org/2001/XMLSchema" xmlns:xs="http://www.w3.org/2001/XMLSchema" xmlns:p="http://schemas.microsoft.com/office/2006/metadata/properties" xmlns:ns3="cfac814d-1023-4b39-847e-60db95bb2ec9" xmlns:ns4="b0307f1d-165a-4cf1-865a-63c221e5afa6" targetNamespace="http://schemas.microsoft.com/office/2006/metadata/properties" ma:root="true" ma:fieldsID="0a768800d5fc77432a37439cc5668798" ns3:_="" ns4:_="">
    <xsd:import namespace="cfac814d-1023-4b39-847e-60db95bb2ec9"/>
    <xsd:import namespace="b0307f1d-165a-4cf1-865a-63c221e5afa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c814d-1023-4b39-847e-60db95bb2ec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307f1d-165a-4cf1-865a-63c221e5af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046B3AF-EEAF-4C4A-AB6D-375BCE23BB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ac814d-1023-4b39-847e-60db95bb2ec9"/>
    <ds:schemaRef ds:uri="b0307f1d-165a-4cf1-865a-63c221e5af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F43A76-641A-4ED7-95C5-3BF4F4902D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C3748D-E977-4A13-A06E-0AC7FDFCE8E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cfac814d-1023-4b39-847e-60db95bb2ec9"/>
    <ds:schemaRef ds:uri="b0307f1d-165a-4cf1-865a-63c221e5afa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Template 2019</Template>
  <TotalTime>8895</TotalTime>
  <Words>614</Words>
  <Application>Microsoft Office PowerPoint</Application>
  <PresentationFormat>On-screen Show (16:9)</PresentationFormat>
  <Paragraphs>100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Lato Black</vt:lpstr>
      <vt:lpstr>Agency FB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University Communications</dc:creator>
  <cp:keywords/>
  <dc:description/>
  <cp:lastModifiedBy>Rohit Singh</cp:lastModifiedBy>
  <cp:revision>751</cp:revision>
  <cp:lastPrinted>2020-06-14T19:24:06Z</cp:lastPrinted>
  <dcterms:created xsi:type="dcterms:W3CDTF">2020-05-19T22:30:27Z</dcterms:created>
  <dcterms:modified xsi:type="dcterms:W3CDTF">2020-11-30T00:55:11Z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0x010100A7F5264B4E68994DA80BA1B84E15C1EF</vt:lpwstr>
  </property>
</Properties>
</file>